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889750" cy="100187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99" d="100"/>
          <a:sy n="99" d="100"/>
        </p:scale>
        <p:origin x="108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34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139"/>
            </a:lvl1pPr>
            <a:lvl2pPr marL="407502" indent="0" algn="ctr">
              <a:buNone/>
              <a:defRPr sz="1783"/>
            </a:lvl2pPr>
            <a:lvl3pPr marL="815005" indent="0" algn="ctr">
              <a:buNone/>
              <a:defRPr sz="1604"/>
            </a:lvl3pPr>
            <a:lvl4pPr marL="1222507" indent="0" algn="ctr">
              <a:buNone/>
              <a:defRPr sz="1426"/>
            </a:lvl4pPr>
            <a:lvl5pPr marL="1630009" indent="0" algn="ctr">
              <a:buNone/>
              <a:defRPr sz="1426"/>
            </a:lvl5pPr>
            <a:lvl6pPr marL="2037512" indent="0" algn="ctr">
              <a:buNone/>
              <a:defRPr sz="1426"/>
            </a:lvl6pPr>
            <a:lvl7pPr marL="2445014" indent="0" algn="ctr">
              <a:buNone/>
              <a:defRPr sz="1426"/>
            </a:lvl7pPr>
            <a:lvl8pPr marL="2852517" indent="0" algn="ctr">
              <a:buNone/>
              <a:defRPr sz="1426"/>
            </a:lvl8pPr>
            <a:lvl9pPr marL="3260019" indent="0" algn="ctr">
              <a:buNone/>
              <a:defRPr sz="142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543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849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376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969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534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139">
                <a:solidFill>
                  <a:schemeClr val="tx1">
                    <a:tint val="75000"/>
                  </a:schemeClr>
                </a:solidFill>
              </a:defRPr>
            </a:lvl1pPr>
            <a:lvl2pPr marL="407502" indent="0">
              <a:buNone/>
              <a:defRPr sz="1783">
                <a:solidFill>
                  <a:schemeClr val="tx1">
                    <a:tint val="75000"/>
                  </a:schemeClr>
                </a:solidFill>
              </a:defRPr>
            </a:lvl2pPr>
            <a:lvl3pPr marL="815005" indent="0">
              <a:buNone/>
              <a:defRPr sz="1604">
                <a:solidFill>
                  <a:schemeClr val="tx1">
                    <a:tint val="75000"/>
                  </a:schemeClr>
                </a:solidFill>
              </a:defRPr>
            </a:lvl3pPr>
            <a:lvl4pPr marL="1222507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4pPr>
            <a:lvl5pPr marL="1630009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5pPr>
            <a:lvl6pPr marL="2037512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6pPr>
            <a:lvl7pPr marL="2445014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7pPr>
            <a:lvl8pPr marL="2852517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8pPr>
            <a:lvl9pPr marL="3260019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748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68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139" b="1"/>
            </a:lvl1pPr>
            <a:lvl2pPr marL="407502" indent="0">
              <a:buNone/>
              <a:defRPr sz="1783" b="1"/>
            </a:lvl2pPr>
            <a:lvl3pPr marL="815005" indent="0">
              <a:buNone/>
              <a:defRPr sz="1604" b="1"/>
            </a:lvl3pPr>
            <a:lvl4pPr marL="1222507" indent="0">
              <a:buNone/>
              <a:defRPr sz="1426" b="1"/>
            </a:lvl4pPr>
            <a:lvl5pPr marL="1630009" indent="0">
              <a:buNone/>
              <a:defRPr sz="1426" b="1"/>
            </a:lvl5pPr>
            <a:lvl6pPr marL="2037512" indent="0">
              <a:buNone/>
              <a:defRPr sz="1426" b="1"/>
            </a:lvl6pPr>
            <a:lvl7pPr marL="2445014" indent="0">
              <a:buNone/>
              <a:defRPr sz="1426" b="1"/>
            </a:lvl7pPr>
            <a:lvl8pPr marL="2852517" indent="0">
              <a:buNone/>
              <a:defRPr sz="1426" b="1"/>
            </a:lvl8pPr>
            <a:lvl9pPr marL="3260019" indent="0">
              <a:buNone/>
              <a:defRPr sz="142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139" b="1"/>
            </a:lvl1pPr>
            <a:lvl2pPr marL="407502" indent="0">
              <a:buNone/>
              <a:defRPr sz="1783" b="1"/>
            </a:lvl2pPr>
            <a:lvl3pPr marL="815005" indent="0">
              <a:buNone/>
              <a:defRPr sz="1604" b="1"/>
            </a:lvl3pPr>
            <a:lvl4pPr marL="1222507" indent="0">
              <a:buNone/>
              <a:defRPr sz="1426" b="1"/>
            </a:lvl4pPr>
            <a:lvl5pPr marL="1630009" indent="0">
              <a:buNone/>
              <a:defRPr sz="1426" b="1"/>
            </a:lvl5pPr>
            <a:lvl6pPr marL="2037512" indent="0">
              <a:buNone/>
              <a:defRPr sz="1426" b="1"/>
            </a:lvl6pPr>
            <a:lvl7pPr marL="2445014" indent="0">
              <a:buNone/>
              <a:defRPr sz="1426" b="1"/>
            </a:lvl7pPr>
            <a:lvl8pPr marL="2852517" indent="0">
              <a:buNone/>
              <a:defRPr sz="1426" b="1"/>
            </a:lvl8pPr>
            <a:lvl9pPr marL="3260019" indent="0">
              <a:buNone/>
              <a:defRPr sz="142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868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845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259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85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852"/>
            </a:lvl1pPr>
            <a:lvl2pPr>
              <a:defRPr sz="2496"/>
            </a:lvl2pPr>
            <a:lvl3pPr>
              <a:defRPr sz="2139"/>
            </a:lvl3pPr>
            <a:lvl4pPr>
              <a:defRPr sz="1783"/>
            </a:lvl4pPr>
            <a:lvl5pPr>
              <a:defRPr sz="1783"/>
            </a:lvl5pPr>
            <a:lvl6pPr>
              <a:defRPr sz="1783"/>
            </a:lvl6pPr>
            <a:lvl7pPr>
              <a:defRPr sz="1783"/>
            </a:lvl7pPr>
            <a:lvl8pPr>
              <a:defRPr sz="1783"/>
            </a:lvl8pPr>
            <a:lvl9pPr>
              <a:defRPr sz="178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426"/>
            </a:lvl1pPr>
            <a:lvl2pPr marL="407502" indent="0">
              <a:buNone/>
              <a:defRPr sz="1248"/>
            </a:lvl2pPr>
            <a:lvl3pPr marL="815005" indent="0">
              <a:buNone/>
              <a:defRPr sz="1070"/>
            </a:lvl3pPr>
            <a:lvl4pPr marL="1222507" indent="0">
              <a:buNone/>
              <a:defRPr sz="891"/>
            </a:lvl4pPr>
            <a:lvl5pPr marL="1630009" indent="0">
              <a:buNone/>
              <a:defRPr sz="891"/>
            </a:lvl5pPr>
            <a:lvl6pPr marL="2037512" indent="0">
              <a:buNone/>
              <a:defRPr sz="891"/>
            </a:lvl6pPr>
            <a:lvl7pPr marL="2445014" indent="0">
              <a:buNone/>
              <a:defRPr sz="891"/>
            </a:lvl7pPr>
            <a:lvl8pPr marL="2852517" indent="0">
              <a:buNone/>
              <a:defRPr sz="891"/>
            </a:lvl8pPr>
            <a:lvl9pPr marL="3260019" indent="0">
              <a:buNone/>
              <a:defRPr sz="89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988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85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2852"/>
            </a:lvl1pPr>
            <a:lvl2pPr marL="407502" indent="0">
              <a:buNone/>
              <a:defRPr sz="2496"/>
            </a:lvl2pPr>
            <a:lvl3pPr marL="815005" indent="0">
              <a:buNone/>
              <a:defRPr sz="2139"/>
            </a:lvl3pPr>
            <a:lvl4pPr marL="1222507" indent="0">
              <a:buNone/>
              <a:defRPr sz="1783"/>
            </a:lvl4pPr>
            <a:lvl5pPr marL="1630009" indent="0">
              <a:buNone/>
              <a:defRPr sz="1783"/>
            </a:lvl5pPr>
            <a:lvl6pPr marL="2037512" indent="0">
              <a:buNone/>
              <a:defRPr sz="1783"/>
            </a:lvl6pPr>
            <a:lvl7pPr marL="2445014" indent="0">
              <a:buNone/>
              <a:defRPr sz="1783"/>
            </a:lvl7pPr>
            <a:lvl8pPr marL="2852517" indent="0">
              <a:buNone/>
              <a:defRPr sz="1783"/>
            </a:lvl8pPr>
            <a:lvl9pPr marL="3260019" indent="0">
              <a:buNone/>
              <a:defRPr sz="178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426"/>
            </a:lvl1pPr>
            <a:lvl2pPr marL="407502" indent="0">
              <a:buNone/>
              <a:defRPr sz="1248"/>
            </a:lvl2pPr>
            <a:lvl3pPr marL="815005" indent="0">
              <a:buNone/>
              <a:defRPr sz="1070"/>
            </a:lvl3pPr>
            <a:lvl4pPr marL="1222507" indent="0">
              <a:buNone/>
              <a:defRPr sz="891"/>
            </a:lvl4pPr>
            <a:lvl5pPr marL="1630009" indent="0">
              <a:buNone/>
              <a:defRPr sz="891"/>
            </a:lvl5pPr>
            <a:lvl6pPr marL="2037512" indent="0">
              <a:buNone/>
              <a:defRPr sz="891"/>
            </a:lvl6pPr>
            <a:lvl7pPr marL="2445014" indent="0">
              <a:buNone/>
              <a:defRPr sz="891"/>
            </a:lvl7pPr>
            <a:lvl8pPr marL="2852517" indent="0">
              <a:buNone/>
              <a:defRPr sz="891"/>
            </a:lvl8pPr>
            <a:lvl9pPr marL="3260019" indent="0">
              <a:buNone/>
              <a:defRPr sz="89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904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21789"/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 defTabSz="921789"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21789"/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21789"/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 defTabSz="921789"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564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15005" rtl="0" eaLnBrk="1" latinLnBrk="0" hangingPunct="1">
        <a:lnSpc>
          <a:spcPct val="90000"/>
        </a:lnSpc>
        <a:spcBef>
          <a:spcPct val="0"/>
        </a:spcBef>
        <a:buNone/>
        <a:defRPr sz="39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3751" indent="-203751" algn="l" defTabSz="815005" rtl="0" eaLnBrk="1" latinLnBrk="0" hangingPunct="1">
        <a:lnSpc>
          <a:spcPct val="90000"/>
        </a:lnSpc>
        <a:spcBef>
          <a:spcPts val="891"/>
        </a:spcBef>
        <a:buFont typeface="Arial" panose="020B0604020202020204" pitchFamily="34" charset="0"/>
        <a:buChar char="•"/>
        <a:defRPr sz="2496" kern="1200">
          <a:solidFill>
            <a:schemeClr val="tx1"/>
          </a:solidFill>
          <a:latin typeface="+mn-lt"/>
          <a:ea typeface="+mn-ea"/>
          <a:cs typeface="+mn-cs"/>
        </a:defRPr>
      </a:lvl1pPr>
      <a:lvl2pPr marL="611254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2139" kern="1200">
          <a:solidFill>
            <a:schemeClr val="tx1"/>
          </a:solidFill>
          <a:latin typeface="+mn-lt"/>
          <a:ea typeface="+mn-ea"/>
          <a:cs typeface="+mn-cs"/>
        </a:defRPr>
      </a:lvl2pPr>
      <a:lvl3pPr marL="1018756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783" kern="1200">
          <a:solidFill>
            <a:schemeClr val="tx1"/>
          </a:solidFill>
          <a:latin typeface="+mn-lt"/>
          <a:ea typeface="+mn-ea"/>
          <a:cs typeface="+mn-cs"/>
        </a:defRPr>
      </a:lvl3pPr>
      <a:lvl4pPr marL="1426258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4pPr>
      <a:lvl5pPr marL="1833761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5pPr>
      <a:lvl6pPr marL="2241263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6pPr>
      <a:lvl7pPr marL="2648765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7pPr>
      <a:lvl8pPr marL="3056268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8pPr>
      <a:lvl9pPr marL="3463770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1pPr>
      <a:lvl2pPr marL="407502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2pPr>
      <a:lvl3pPr marL="815005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3pPr>
      <a:lvl4pPr marL="1222507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4pPr>
      <a:lvl5pPr marL="1630009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5pPr>
      <a:lvl6pPr marL="2037512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6pPr>
      <a:lvl7pPr marL="2445014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7pPr>
      <a:lvl8pPr marL="2852517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8pPr>
      <a:lvl9pPr marL="3260019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 preferRelativeResize="0">
            <a:picLocks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69" y="624033"/>
            <a:ext cx="3850250" cy="22459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02001" y="3045549"/>
            <a:ext cx="2169184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1070" dirty="0">
                <a:solidFill>
                  <a:prstClr val="black"/>
                </a:solidFill>
              </a:rPr>
              <a:t>High Disease Burden versus Control</a:t>
            </a:r>
          </a:p>
        </p:txBody>
      </p:sp>
      <p:pic>
        <p:nvPicPr>
          <p:cNvPr id="4" name="Picture 3"/>
          <p:cNvPicPr preferRelativeResize="0">
            <a:picLocks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718" y="624033"/>
            <a:ext cx="3850250" cy="2245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65075" y="3045549"/>
            <a:ext cx="2143537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1070" dirty="0">
                <a:solidFill>
                  <a:prstClr val="black"/>
                </a:solidFill>
              </a:rPr>
              <a:t>Low Disease Burden versus Control</a:t>
            </a:r>
          </a:p>
        </p:txBody>
      </p:sp>
      <p:pic>
        <p:nvPicPr>
          <p:cNvPr id="6" name="Picture 5"/>
          <p:cNvPicPr preferRelativeResize="0">
            <a:picLocks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61968" y="624033"/>
            <a:ext cx="3850250" cy="22459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71293" y="3040817"/>
            <a:ext cx="3031600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1070" dirty="0">
                <a:solidFill>
                  <a:prstClr val="black"/>
                </a:solidFill>
              </a:rPr>
              <a:t>Melanoma Brain Metastasis  (MBM) versus Control</a:t>
            </a:r>
          </a:p>
        </p:txBody>
      </p:sp>
      <p:pic>
        <p:nvPicPr>
          <p:cNvPr id="8" name="Picture 7"/>
          <p:cNvPicPr preferRelativeResize="0">
            <a:picLocks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910" y="3556312"/>
            <a:ext cx="3850250" cy="224597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57428" y="5901729"/>
            <a:ext cx="3037214" cy="42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70" dirty="0">
                <a:solidFill>
                  <a:prstClr val="black"/>
                </a:solidFill>
              </a:rPr>
              <a:t>Therapeutic Response versus Progressive Disease </a:t>
            </a:r>
          </a:p>
          <a:p>
            <a:pPr algn="ctr"/>
            <a:r>
              <a:rPr lang="en-IE" sz="1070" dirty="0">
                <a:solidFill>
                  <a:prstClr val="black"/>
                </a:solidFill>
              </a:rPr>
              <a:t>(including MBM)</a:t>
            </a:r>
          </a:p>
        </p:txBody>
      </p:sp>
      <p:pic>
        <p:nvPicPr>
          <p:cNvPr id="10" name="Picture 9"/>
          <p:cNvPicPr preferRelativeResize="0">
            <a:picLocks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968" y="3555459"/>
            <a:ext cx="3850250" cy="224597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505144" y="5900876"/>
            <a:ext cx="2763898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1070" dirty="0">
                <a:solidFill>
                  <a:prstClr val="black"/>
                </a:solidFill>
              </a:rPr>
              <a:t>Melanoma Brain Metastasis </a:t>
            </a:r>
            <a:r>
              <a:rPr lang="en-IE" sz="1070">
                <a:solidFill>
                  <a:prstClr val="black"/>
                </a:solidFill>
              </a:rPr>
              <a:t>versus No </a:t>
            </a:r>
            <a:r>
              <a:rPr lang="en-IE" sz="1070" dirty="0">
                <a:solidFill>
                  <a:prstClr val="black"/>
                </a:solidFill>
              </a:rPr>
              <a:t>MBM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10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34112" y="6134269"/>
            <a:ext cx="1137562" cy="59424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77150" y="534617"/>
            <a:ext cx="301686" cy="284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48" dirty="0">
                <a:solidFill>
                  <a:prstClr val="black"/>
                </a:solidFill>
              </a:rPr>
              <a:t>a.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67277" y="534617"/>
            <a:ext cx="308098" cy="284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48" dirty="0">
                <a:solidFill>
                  <a:prstClr val="black"/>
                </a:solidFill>
              </a:rPr>
              <a:t>b.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55065" y="534617"/>
            <a:ext cx="292068" cy="284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48" dirty="0">
                <a:solidFill>
                  <a:prstClr val="black"/>
                </a:solidFill>
              </a:rPr>
              <a:t>c.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677373" y="3550728"/>
            <a:ext cx="262188" cy="284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48" dirty="0">
                <a:solidFill>
                  <a:prstClr val="black"/>
                </a:solidFill>
              </a:rPr>
              <a:t>f.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3CFE563-F591-4D79-9F56-B3654F1AB512}"/>
              </a:ext>
            </a:extLst>
          </p:cNvPr>
          <p:cNvPicPr preferRelativeResize="0">
            <a:picLocks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286" y="3692914"/>
            <a:ext cx="3849624" cy="224942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A5B4701-2E43-48B5-8877-3A2A989161A6}"/>
              </a:ext>
            </a:extLst>
          </p:cNvPr>
          <p:cNvSpPr txBox="1"/>
          <p:nvPr/>
        </p:nvSpPr>
        <p:spPr>
          <a:xfrm>
            <a:off x="3967277" y="3550728"/>
            <a:ext cx="308098" cy="284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48" dirty="0">
                <a:solidFill>
                  <a:prstClr val="black"/>
                </a:solidFill>
              </a:rPr>
              <a:t>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16B33A-F54A-465C-99AA-2E9778DD6442}"/>
              </a:ext>
            </a:extLst>
          </p:cNvPr>
          <p:cNvSpPr txBox="1"/>
          <p:nvPr/>
        </p:nvSpPr>
        <p:spPr>
          <a:xfrm>
            <a:off x="1003835" y="5897578"/>
            <a:ext cx="2244525" cy="586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70" dirty="0">
                <a:solidFill>
                  <a:prstClr val="black"/>
                </a:solidFill>
              </a:rPr>
              <a:t>High Disease Burden and Low Disease Burden (without MBM) versus Control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FB554B1-FB6B-45C6-9F35-393F179DCF11}"/>
              </a:ext>
            </a:extLst>
          </p:cNvPr>
          <p:cNvSpPr txBox="1"/>
          <p:nvPr/>
        </p:nvSpPr>
        <p:spPr>
          <a:xfrm>
            <a:off x="177150" y="3550728"/>
            <a:ext cx="308098" cy="284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48" dirty="0">
                <a:solidFill>
                  <a:prstClr val="black"/>
                </a:solidFill>
              </a:rPr>
              <a:t>d.</a:t>
            </a:r>
          </a:p>
        </p:txBody>
      </p:sp>
    </p:spTree>
    <p:extLst>
      <p:ext uri="{BB962C8B-B14F-4D97-AF65-F5344CB8AC3E}">
        <p14:creationId xmlns:p14="http://schemas.microsoft.com/office/powerpoint/2010/main" val="295159674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58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Ita, Michael</dc:creator>
  <cp:lastModifiedBy>Ita, Michael Itak</cp:lastModifiedBy>
  <cp:revision>8</cp:revision>
  <cp:lastPrinted>2021-04-24T16:27:08Z</cp:lastPrinted>
  <dcterms:created xsi:type="dcterms:W3CDTF">2021-03-13T16:50:34Z</dcterms:created>
  <dcterms:modified xsi:type="dcterms:W3CDTF">2021-04-25T22:51:32Z</dcterms:modified>
</cp:coreProperties>
</file>