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8" r:id="rId2"/>
    <p:sldId id="265" r:id="rId3"/>
    <p:sldId id="266" r:id="rId4"/>
    <p:sldId id="26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AD7C"/>
    <a:srgbClr val="996633"/>
    <a:srgbClr val="FF5757"/>
    <a:srgbClr val="FE0000"/>
    <a:srgbClr val="D00000"/>
    <a:srgbClr val="FF00FF"/>
    <a:srgbClr val="FFC5C5"/>
    <a:srgbClr val="FFB9B9"/>
    <a:srgbClr val="FF6565"/>
    <a:srgbClr val="9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6" autoAdjust="0"/>
    <p:restoredTop sz="95401" autoAdjust="0"/>
  </p:normalViewPr>
  <p:slideViewPr>
    <p:cSldViewPr snapToGrid="0" showGuides="1">
      <p:cViewPr varScale="1">
        <p:scale>
          <a:sx n="70" d="100"/>
          <a:sy n="70" d="100"/>
        </p:scale>
        <p:origin x="618" y="72"/>
      </p:cViewPr>
      <p:guideLst>
        <p:guide orient="horz" pos="2160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E86FB8-A950-42BD-BD87-8DB065AE995E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279181-1C07-444C-A70D-E3BF2EF586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2432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1CDEA-F257-444C-9B00-FC0CFCAF9858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6301-08BE-45CE-B021-FA3EE749B8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9016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1CDEA-F257-444C-9B00-FC0CFCAF9858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6301-08BE-45CE-B021-FA3EE749B8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5919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1CDEA-F257-444C-9B00-FC0CFCAF9858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6301-08BE-45CE-B021-FA3EE749B8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0930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0"/>
          <p:cNvCxnSpPr>
            <a:cxnSpLocks noChangeShapeType="1"/>
          </p:cNvCxnSpPr>
          <p:nvPr userDrawn="1"/>
        </p:nvCxnSpPr>
        <p:spPr bwMode="auto">
          <a:xfrm>
            <a:off x="499534" y="1076325"/>
            <a:ext cx="11222567" cy="0"/>
          </a:xfrm>
          <a:prstGeom prst="line">
            <a:avLst/>
          </a:prstGeom>
          <a:noFill/>
          <a:ln w="12700" algn="ctr">
            <a:solidFill>
              <a:srgbClr val="000099"/>
            </a:solidFill>
            <a:round/>
            <a:headEnd/>
            <a:tailEnd/>
          </a:ln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58775" indent="-358775">
              <a:spcBef>
                <a:spcPts val="1800"/>
              </a:spcBef>
              <a:buClr>
                <a:schemeClr val="bg2"/>
              </a:buClr>
              <a:buFont typeface="+mj-lt"/>
              <a:buAutoNum type="arabicPeriod"/>
              <a:defRPr sz="1800" b="0"/>
            </a:lvl1pPr>
            <a:lvl2pPr marL="701675" indent="-342900">
              <a:buFont typeface="+mj-lt"/>
              <a:buAutoNum type="arabicPeriod"/>
              <a:defRPr sz="1800"/>
            </a:lvl2pPr>
            <a:lvl3pPr marL="1060450" indent="-342900">
              <a:buFont typeface="+mj-lt"/>
              <a:buAutoNum type="arabicPeriod"/>
              <a:defRPr sz="1600"/>
            </a:lvl3pPr>
            <a:lvl4pPr marL="1419225" indent="-342900">
              <a:buFont typeface="+mj-lt"/>
              <a:buAutoNum type="arabicPeriod"/>
              <a:defRPr sz="1600"/>
            </a:lvl4pPr>
            <a:lvl5pPr marL="1778000" indent="-342900">
              <a:buFont typeface="+mj-lt"/>
              <a:buAutoNum type="arabicPeriod"/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23876" y="707458"/>
            <a:ext cx="9892605" cy="417287"/>
          </a:xfr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  <a:lvl2pPr marL="358775" indent="0">
              <a:buNone/>
              <a:defRPr>
                <a:latin typeface="Cambria" pitchFamily="18" charset="0"/>
              </a:defRPr>
            </a:lvl2pPr>
            <a:lvl3pPr marL="717550" indent="0">
              <a:buNone/>
              <a:defRPr>
                <a:latin typeface="Cambria" pitchFamily="18" charset="0"/>
              </a:defRPr>
            </a:lvl3pPr>
            <a:lvl4pPr marL="1076325" indent="0">
              <a:buNone/>
              <a:defRPr>
                <a:latin typeface="Cambria" pitchFamily="18" charset="0"/>
              </a:defRPr>
            </a:lvl4pPr>
            <a:lvl5pPr marL="1435100" indent="0">
              <a:buNone/>
              <a:defRPr>
                <a:latin typeface="Cambria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25253-13BF-4522-AAA5-5EEEE39AFC3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>
          <a:xfrm>
            <a:off x="2351618" y="6477001"/>
            <a:ext cx="1458383" cy="365125"/>
          </a:xfrm>
        </p:spPr>
        <p:txBody>
          <a:bodyPr/>
          <a:lstStyle>
            <a:lvl1pPr algn="l">
              <a:defRPr sz="8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/>
              <a:t>21 Oct 2013</a:t>
            </a:r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algn="l">
              <a:defRPr sz="8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GB"/>
              <a:t>Pazopanib IET 12-Dec-2013.   Study 201258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2495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1CDEA-F257-444C-9B00-FC0CFCAF9858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6301-08BE-45CE-B021-FA3EE749B8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4126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1CDEA-F257-444C-9B00-FC0CFCAF9858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6301-08BE-45CE-B021-FA3EE749B8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4065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1CDEA-F257-444C-9B00-FC0CFCAF9858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6301-08BE-45CE-B021-FA3EE749B8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9032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1CDEA-F257-444C-9B00-FC0CFCAF9858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6301-08BE-45CE-B021-FA3EE749B8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0640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1CDEA-F257-444C-9B00-FC0CFCAF9858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6301-08BE-45CE-B021-FA3EE749B8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4805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1CDEA-F257-444C-9B00-FC0CFCAF9858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6301-08BE-45CE-B021-FA3EE749B8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0642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1CDEA-F257-444C-9B00-FC0CFCAF9858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6301-08BE-45CE-B021-FA3EE749B8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8775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1CDEA-F257-444C-9B00-FC0CFCAF9858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6301-08BE-45CE-B021-FA3EE749B8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939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1CDEA-F257-444C-9B00-FC0CFCAF9858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66301-08BE-45CE-B021-FA3EE749B8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5721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Slide Number Placeholder 3"/>
          <p:cNvSpPr txBox="1">
            <a:spLocks noGrp="1"/>
          </p:cNvSpPr>
          <p:nvPr/>
        </p:nvSpPr>
        <p:spPr bwMode="auto">
          <a:xfrm>
            <a:off x="10201275" y="6477001"/>
            <a:ext cx="2873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/>
            <a:fld id="{CB76361D-D81E-47A4-AFE3-774175A7F9CC}" type="slidenum">
              <a:rPr lang="en-GB" sz="800"/>
              <a:pPr algn="r"/>
              <a:t>1</a:t>
            </a:fld>
            <a:endParaRPr lang="en-GB" sz="800"/>
          </a:p>
        </p:txBody>
      </p:sp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1524001" y="2725222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49526" name="Rectangle 22"/>
          <p:cNvSpPr>
            <a:spLocks noChangeArrowheads="1"/>
          </p:cNvSpPr>
          <p:nvPr/>
        </p:nvSpPr>
        <p:spPr bwMode="auto">
          <a:xfrm>
            <a:off x="1524001" y="3761859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GB"/>
          </a:p>
        </p:txBody>
      </p:sp>
      <p:grpSp>
        <p:nvGrpSpPr>
          <p:cNvPr id="3" name="Group 2"/>
          <p:cNvGrpSpPr/>
          <p:nvPr/>
        </p:nvGrpSpPr>
        <p:grpSpPr>
          <a:xfrm>
            <a:off x="1524000" y="0"/>
            <a:ext cx="9144000" cy="6865938"/>
            <a:chOff x="0" y="0"/>
            <a:chExt cx="9144000" cy="6865938"/>
          </a:xfrm>
        </p:grpSpPr>
        <p:pic>
          <p:nvPicPr>
            <p:cNvPr id="149528" name="Picture 2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65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TextBox 1"/>
            <p:cNvSpPr txBox="1"/>
            <p:nvPr/>
          </p:nvSpPr>
          <p:spPr>
            <a:xfrm>
              <a:off x="8027306" y="5537502"/>
              <a:ext cx="533400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0" rIns="0" bIns="0" rtlCol="0">
              <a:noAutofit/>
            </a:bodyPr>
            <a:lstStyle/>
            <a:p>
              <a:r>
                <a:rPr lang="en-US" sz="1000" dirty="0"/>
                <a:t>(N=196):</a:t>
              </a:r>
              <a:endParaRPr lang="en-GB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02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335" t="12698" r="3491" b="15557"/>
          <a:stretch/>
        </p:blipFill>
        <p:spPr>
          <a:xfrm>
            <a:off x="536928" y="634894"/>
            <a:ext cx="11513866" cy="57569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0924" y="6391827"/>
            <a:ext cx="11307104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Duration of treatment (months)</a:t>
            </a:r>
            <a:endParaRPr lang="en-GB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16200000">
            <a:off x="-2108005" y="3105385"/>
            <a:ext cx="5057746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Subjects (N=211)</a:t>
            </a:r>
            <a:endParaRPr lang="en-GB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04457" y="2220686"/>
            <a:ext cx="8360229" cy="20247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4567236" y="2774058"/>
            <a:ext cx="4891553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Discontinued due to: </a:t>
            </a: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Adverse event 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Progression / other reasons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31694" y="3215499"/>
            <a:ext cx="951360" cy="17988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5431694" y="3526498"/>
            <a:ext cx="951360" cy="179882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6" name="Group 15"/>
          <p:cNvGrpSpPr/>
          <p:nvPr/>
        </p:nvGrpSpPr>
        <p:grpSpPr>
          <a:xfrm>
            <a:off x="536928" y="5891818"/>
            <a:ext cx="11511420" cy="369332"/>
            <a:chOff x="536928" y="5891818"/>
            <a:chExt cx="11511420" cy="369332"/>
          </a:xfrm>
        </p:grpSpPr>
        <p:sp>
          <p:nvSpPr>
            <p:cNvPr id="9" name="TextBox 8"/>
            <p:cNvSpPr txBox="1"/>
            <p:nvPr/>
          </p:nvSpPr>
          <p:spPr>
            <a:xfrm>
              <a:off x="536928" y="5891818"/>
              <a:ext cx="290975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0</a:t>
              </a:r>
              <a:endParaRPr lang="en-GB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394560" y="5891818"/>
              <a:ext cx="290975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5</a:t>
              </a:r>
              <a:endParaRPr lang="en-GB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100764" y="5891818"/>
              <a:ext cx="46647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10</a:t>
              </a:r>
              <a:endParaRPr lang="en-GB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016066" y="5891818"/>
              <a:ext cx="46647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15</a:t>
              </a:r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842543" y="5891818"/>
              <a:ext cx="46647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20</a:t>
              </a:r>
              <a:endParaRPr lang="en-GB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713432" y="5891818"/>
              <a:ext cx="46647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25</a:t>
              </a:r>
              <a:endParaRPr lang="en-GB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1581876" y="5891818"/>
              <a:ext cx="46647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30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272751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54" y="289684"/>
            <a:ext cx="10756691" cy="648849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5116641" y="917270"/>
            <a:ext cx="5946100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000" b="1" dirty="0" smtClean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Median progression free survival (months)</a:t>
            </a:r>
            <a:endParaRPr lang="en-GB" sz="2000" dirty="0" smtClean="0">
              <a:effectLst/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r>
              <a:rPr lang="en-GB" sz="2000" dirty="0" smtClean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         </a:t>
            </a:r>
            <a:r>
              <a:rPr lang="en-GB" sz="2000" dirty="0" err="1" smtClean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Pazopanib</a:t>
            </a:r>
            <a:r>
              <a:rPr lang="en-GB" sz="2000" dirty="0" smtClean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    3.0 (95% CI 2.7-3.5)   </a:t>
            </a:r>
            <a:endParaRPr lang="en-GB" sz="2000" dirty="0">
              <a:effectLst/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5216575" y="1439054"/>
            <a:ext cx="457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 rot="16200000">
            <a:off x="-1349114" y="2827958"/>
            <a:ext cx="458699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Proportion of subjects (%)</a:t>
            </a:r>
            <a:endParaRPr lang="en-GB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8936" y="5680509"/>
            <a:ext cx="9578715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 from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azopanib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initiation (months)</a:t>
            </a:r>
            <a:endParaRPr lang="en-GB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9554" y="6205928"/>
            <a:ext cx="819462" cy="224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449703" y="6155565"/>
            <a:ext cx="1059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at risk:</a:t>
            </a:r>
            <a:endParaRPr lang="en-GB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37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0" b="3946"/>
          <a:stretch/>
        </p:blipFill>
        <p:spPr bwMode="auto">
          <a:xfrm>
            <a:off x="190892" y="268259"/>
            <a:ext cx="11824852" cy="65672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ectangle 7"/>
          <p:cNvSpPr/>
          <p:nvPr/>
        </p:nvSpPr>
        <p:spPr>
          <a:xfrm>
            <a:off x="5250305" y="614597"/>
            <a:ext cx="2874364" cy="359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5071670" y="677429"/>
            <a:ext cx="6096000" cy="707886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r>
              <a:rPr lang="en-GB" sz="2000" b="1" dirty="0" smtClean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Median overall survival (months)</a:t>
            </a:r>
            <a:endParaRPr lang="en-GB" sz="2000" dirty="0" smtClean="0">
              <a:effectLst/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r>
              <a:rPr lang="en-GB" sz="2000" dirty="0" smtClean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         </a:t>
            </a:r>
            <a:r>
              <a:rPr lang="en-GB" sz="2000" dirty="0" err="1" smtClean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Pazopanib</a:t>
            </a:r>
            <a:r>
              <a:rPr lang="en-GB" sz="2000" dirty="0" smtClean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    11.1 (95% CI 7.8-13.8)   </a:t>
            </a:r>
            <a:endParaRPr lang="en-GB" sz="2000" dirty="0">
              <a:effectLst/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201585" y="1199214"/>
            <a:ext cx="457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rot="16200000">
            <a:off x="-1738854" y="2827958"/>
            <a:ext cx="458699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Proportion of subjects (%)</a:t>
            </a:r>
            <a:endParaRPr lang="en-GB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89154" y="5890369"/>
            <a:ext cx="10478125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 from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azopanib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initiation (months)</a:t>
            </a:r>
            <a:endParaRPr lang="en-GB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0892" y="6475748"/>
            <a:ext cx="918383" cy="359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15" name="TextBox 14"/>
          <p:cNvSpPr txBox="1"/>
          <p:nvPr/>
        </p:nvSpPr>
        <p:spPr>
          <a:xfrm>
            <a:off x="59962" y="6425384"/>
            <a:ext cx="1059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at risk:</a:t>
            </a:r>
            <a:endParaRPr lang="en-GB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589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86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MS Mincho</vt:lpstr>
      <vt:lpstr>Arial</vt:lpstr>
      <vt:lpstr>Calibri</vt:lpstr>
      <vt:lpstr>Calibri Light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 O'Regan</dc:creator>
  <cp:lastModifiedBy>Pertreesia Maria</cp:lastModifiedBy>
  <cp:revision>62</cp:revision>
  <dcterms:created xsi:type="dcterms:W3CDTF">2017-03-17T09:06:04Z</dcterms:created>
  <dcterms:modified xsi:type="dcterms:W3CDTF">2017-07-17T17:36:34Z</dcterms:modified>
</cp:coreProperties>
</file>