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09D85-39CD-4EC7-BCE0-5ABFC014CC59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4E259-9B35-442E-BB0E-FC332232B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Supplementary</a:t>
            </a:r>
            <a:r>
              <a:rPr lang="en-US" baseline="0" dirty="0" smtClean="0"/>
              <a:t> </a:t>
            </a:r>
            <a:r>
              <a:rPr lang="en-US" dirty="0" smtClean="0"/>
              <a:t>Figure 1. Contour of LAD.</a:t>
            </a:r>
            <a:r>
              <a:rPr lang="en-US" baseline="0" dirty="0" smtClean="0"/>
              <a:t> A) axial slice of heart without contrast enhancement, B) axial slice of heart with LAD contour, C) contour of LAD represented on digital reconstructed radiograph.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FF58D-461F-481B-9055-CDDAF808CE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4E259-9B35-442E-BB0E-FC332232BA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4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BE9A-61FC-4FBB-B4A5-02F36766F13C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D0DC-965C-4F90-AD86-A3D33DF70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57200" y="762000"/>
            <a:ext cx="4038600" cy="5867400"/>
            <a:chOff x="457200" y="76199"/>
            <a:chExt cx="4800600" cy="655320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7143" t="33524" r="41429" b="32952"/>
            <a:stretch>
              <a:fillRect/>
            </a:stretch>
          </p:blipFill>
          <p:spPr bwMode="auto">
            <a:xfrm>
              <a:off x="457200" y="76199"/>
              <a:ext cx="2362200" cy="1574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7143" t="33524" r="39048" b="32191"/>
            <a:stretch>
              <a:fillRect/>
            </a:stretch>
          </p:blipFill>
          <p:spPr bwMode="auto">
            <a:xfrm>
              <a:off x="2819399" y="76200"/>
              <a:ext cx="2438401" cy="1545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7143" t="33524" r="40584" b="32191"/>
            <a:stretch>
              <a:fillRect/>
            </a:stretch>
          </p:blipFill>
          <p:spPr bwMode="auto">
            <a:xfrm>
              <a:off x="2819400" y="1600200"/>
              <a:ext cx="2438400" cy="161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7142" t="34286" r="41905" b="32191"/>
            <a:stretch>
              <a:fillRect/>
            </a:stretch>
          </p:blipFill>
          <p:spPr bwMode="auto">
            <a:xfrm>
              <a:off x="457200" y="1600200"/>
              <a:ext cx="236393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27143" t="33524" r="41429" b="32191"/>
            <a:stretch>
              <a:fillRect/>
            </a:stretch>
          </p:blipFill>
          <p:spPr bwMode="auto">
            <a:xfrm>
              <a:off x="2819400" y="3200400"/>
              <a:ext cx="2438400" cy="166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 l="27143" t="33523" r="41904" b="32191"/>
            <a:stretch>
              <a:fillRect/>
            </a:stretch>
          </p:blipFill>
          <p:spPr bwMode="auto">
            <a:xfrm>
              <a:off x="457200" y="3200399"/>
              <a:ext cx="2362200" cy="1635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 l="27619" t="32762" r="42857" b="30667"/>
            <a:stretch>
              <a:fillRect/>
            </a:stretch>
          </p:blipFill>
          <p:spPr bwMode="auto">
            <a:xfrm>
              <a:off x="457200" y="4800600"/>
              <a:ext cx="2362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 l="28096" t="33524" r="42857" b="31619"/>
            <a:stretch>
              <a:fillRect/>
            </a:stretch>
          </p:blipFill>
          <p:spPr bwMode="auto">
            <a:xfrm>
              <a:off x="2819400" y="4800600"/>
              <a:ext cx="2438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/>
          <p:nvPr/>
        </p:nvPicPr>
        <p:blipFill>
          <a:blip r:embed="rId11" cstate="print"/>
          <a:srcRect l="43056" t="27460" r="24167" b="19908"/>
          <a:stretch>
            <a:fillRect/>
          </a:stretch>
        </p:blipFill>
        <p:spPr bwMode="auto">
          <a:xfrm>
            <a:off x="5410200" y="1981200"/>
            <a:ext cx="2505075" cy="244146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" y="381000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		B.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16002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76200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Supplementary Figure 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565482"/>
              </p:ext>
            </p:extLst>
          </p:nvPr>
        </p:nvGraphicFramePr>
        <p:xfrm>
          <a:off x="2286001" y="2114076"/>
          <a:ext cx="4233862" cy="177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665"/>
                <a:gridCol w="561064"/>
                <a:gridCol w="526559"/>
                <a:gridCol w="651470"/>
                <a:gridCol w="62110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PTV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Heart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Lungs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LAD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Maximum volume (cm</a:t>
                      </a:r>
                      <a:r>
                        <a:rPr lang="en-GB" sz="1200" baseline="30000">
                          <a:effectLst/>
                        </a:rPr>
                        <a:t>3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1775.7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802.7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2442.2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3.1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Minimum volume (cm</a:t>
                      </a:r>
                      <a:r>
                        <a:rPr lang="en-GB" sz="1200" baseline="30000">
                          <a:effectLst/>
                        </a:rPr>
                        <a:t>3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292.2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342.4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1626.1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0.9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Average volume (cm</a:t>
                      </a:r>
                      <a:r>
                        <a:rPr lang="en-GB" sz="1200" baseline="30000">
                          <a:effectLst/>
                        </a:rPr>
                        <a:t>3</a:t>
                      </a:r>
                      <a:r>
                        <a:rPr lang="en-GB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877.8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612.8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2012.8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Standard deviation (cm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440.3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130.0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>
                          <a:effectLst/>
                        </a:rPr>
                        <a:t>266.7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129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Supplementary Table I. Target and normal organ volumes from 10 patients with left-sided breast cancer.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</dc:creator>
  <cp:lastModifiedBy>Padma k.</cp:lastModifiedBy>
  <cp:revision>5</cp:revision>
  <dcterms:created xsi:type="dcterms:W3CDTF">2015-01-04T21:02:27Z</dcterms:created>
  <dcterms:modified xsi:type="dcterms:W3CDTF">2015-06-08T07:27:32Z</dcterms:modified>
</cp:coreProperties>
</file>